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84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268" autoAdjust="0"/>
  </p:normalViewPr>
  <p:slideViewPr>
    <p:cSldViewPr>
      <p:cViewPr varScale="1">
        <p:scale>
          <a:sx n="81" d="100"/>
          <a:sy n="81" d="100"/>
        </p:scale>
        <p:origin x="1272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99D6CB-242A-4C4D-9067-FA42C2CC85E1}" type="datetimeFigureOut">
              <a:rPr lang="en-US" smtClean="0"/>
              <a:t>10/31/2014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2BF6A2-D69D-45A6-A290-82BEE144E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939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PaperCut</a:t>
            </a:r>
            <a:r>
              <a:rPr lang="en-US" dirty="0" smtClean="0"/>
              <a:t> does a lot of extra</a:t>
            </a:r>
            <a:r>
              <a:rPr lang="en-US" baseline="0" dirty="0" smtClean="0"/>
              <a:t> things: </a:t>
            </a:r>
            <a:r>
              <a:rPr lang="en-US" baseline="0" dirty="0" err="1" smtClean="0"/>
              <a:t>WebPrint</a:t>
            </a:r>
            <a:r>
              <a:rPr lang="en-US" baseline="0" dirty="0" smtClean="0"/>
              <a:t>, Google </a:t>
            </a:r>
            <a:r>
              <a:rPr lang="en-US" baseline="0" dirty="0" err="1" smtClean="0"/>
              <a:t>CloudPrint</a:t>
            </a:r>
            <a:r>
              <a:rPr lang="en-US" baseline="0" dirty="0" smtClean="0"/>
              <a:t>, facilitate iOS. But it’s core is accounting.</a:t>
            </a:r>
          </a:p>
          <a:p>
            <a:r>
              <a:rPr lang="en-US" dirty="0" smtClean="0"/>
              <a:t>Still run your print servers as you always have;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PaperCut</a:t>
            </a:r>
            <a:r>
              <a:rPr lang="en-US" baseline="0" dirty="0" smtClean="0"/>
              <a:t> hooks into them.</a:t>
            </a:r>
          </a:p>
          <a:p>
            <a:r>
              <a:rPr lang="en-US" baseline="0" dirty="0" smtClean="0"/>
              <a:t>Large part of it is printer configurations.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9672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PaperCut</a:t>
            </a:r>
            <a:r>
              <a:rPr lang="en-US" dirty="0" smtClean="0"/>
              <a:t> does let us do this natively.</a:t>
            </a:r>
            <a:r>
              <a:rPr lang="en-US" baseline="0" dirty="0" smtClean="0"/>
              <a:t> Use group restrictions.</a:t>
            </a:r>
          </a:p>
          <a:p>
            <a:r>
              <a:rPr lang="en-US" baseline="0" dirty="0" smtClean="0"/>
              <a:t>Already doing this to only allow </a:t>
            </a:r>
            <a:r>
              <a:rPr lang="en-US" baseline="0" dirty="0" err="1" smtClean="0"/>
              <a:t>NetID</a:t>
            </a:r>
            <a:r>
              <a:rPr lang="en-US" baseline="0" dirty="0" smtClean="0"/>
              <a:t> accounts: UOFI\UIUC Campus Accounts</a:t>
            </a:r>
          </a:p>
          <a:p>
            <a:r>
              <a:rPr lang="en-US" baseline="0" dirty="0" smtClean="0"/>
              <a:t>Becomes difficult to scale to many sites.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6830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</a:t>
            </a:r>
            <a:r>
              <a:rPr lang="en-US" baseline="0" dirty="0" smtClean="0"/>
              <a:t> can do this with scripting if we adopt a couple conventions.</a:t>
            </a:r>
          </a:p>
          <a:p>
            <a:r>
              <a:rPr lang="en-US" baseline="0" dirty="0" smtClean="0"/>
              <a:t>Choose a standard way of naming printers that includes the site name</a:t>
            </a:r>
          </a:p>
          <a:p>
            <a:r>
              <a:rPr lang="en-US" baseline="0" dirty="0" smtClean="0"/>
              <a:t>Choose a standard way of naming site restricted groups (would still be needed for native option)</a:t>
            </a:r>
          </a:p>
          <a:p>
            <a:r>
              <a:rPr lang="en-US" baseline="0" dirty="0" smtClean="0"/>
              <a:t>Workflow: checked if restricted; get the site name from the printer name; check site group.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091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0990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Is customizable if you don’t like our naming</a:t>
            </a:r>
            <a:r>
              <a:rPr lang="en-US" baseline="0" dirty="0" smtClean="0"/>
              <a:t> conventions.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0204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Times when </a:t>
            </a:r>
            <a:r>
              <a:rPr lang="en-US" dirty="0" err="1" smtClean="0"/>
              <a:t>PaperCut</a:t>
            </a:r>
            <a:r>
              <a:rPr lang="en-US" dirty="0" smtClean="0"/>
              <a:t> is not enough.</a:t>
            </a:r>
          </a:p>
          <a:p>
            <a:r>
              <a:rPr lang="en-US" dirty="0" smtClean="0"/>
              <a:t>We have our own application that extends its functionality in a couple ways.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1243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Department</a:t>
            </a:r>
            <a:r>
              <a:rPr lang="en-US" baseline="0" dirty="0" smtClean="0"/>
              <a:t> admins needs to assign printer groups to new printers.</a:t>
            </a:r>
          </a:p>
          <a:p>
            <a:r>
              <a:rPr lang="en-US" baseline="0" dirty="0" smtClean="0"/>
              <a:t>Would like to limit the number of super admins in the system.</a:t>
            </a:r>
          </a:p>
          <a:p>
            <a:r>
              <a:rPr lang="en-US" baseline="0" dirty="0" smtClean="0"/>
              <a:t>Developed a “claim printer” interface.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2790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</a:t>
            </a:r>
            <a:r>
              <a:rPr lang="en-US" baseline="0" dirty="0" smtClean="0"/>
              <a:t> of our queues are hold/release queues.</a:t>
            </a:r>
          </a:p>
          <a:p>
            <a:r>
              <a:rPr lang="en-US" baseline="0" dirty="0" smtClean="0"/>
              <a:t>With 25 sites we didn’t want to pay the license cost.</a:t>
            </a:r>
          </a:p>
          <a:p>
            <a:r>
              <a:rPr lang="en-US" baseline="0" dirty="0" smtClean="0"/>
              <a:t>Also, the login first select jobs second model not how we traditionally do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2381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is a release</a:t>
            </a:r>
            <a:r>
              <a:rPr lang="en-US" baseline="0" dirty="0" smtClean="0"/>
              <a:t> station API published.</a:t>
            </a:r>
          </a:p>
          <a:p>
            <a:r>
              <a:rPr lang="en-US" baseline="0" dirty="0" smtClean="0"/>
              <a:t>Targeted printing not something we’re doing right now. If it’s popular, could make for busy queues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4991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Basic informational view. Select one or more jobs. Authenticate. It prints.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6011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Individual</a:t>
            </a:r>
            <a:r>
              <a:rPr lang="en-US" baseline="0" dirty="0" smtClean="0"/>
              <a:t> shared account: a shared account assigned to a single user.</a:t>
            </a:r>
          </a:p>
          <a:p>
            <a:r>
              <a:rPr lang="en-US" baseline="0" dirty="0" smtClean="0"/>
              <a:t>User batches let us easily manage shared accounts for groups of users.</a:t>
            </a:r>
          </a:p>
          <a:p>
            <a:r>
              <a:rPr lang="en-US" baseline="0" dirty="0" smtClean="0"/>
              <a:t>LDAP does not support nested; use </a:t>
            </a:r>
            <a:r>
              <a:rPr lang="en-US" baseline="0" dirty="0" err="1" smtClean="0"/>
              <a:t>PaperCut</a:t>
            </a:r>
            <a:r>
              <a:rPr lang="en-US" baseline="0" dirty="0" smtClean="0"/>
              <a:t> groups for that.</a:t>
            </a:r>
          </a:p>
          <a:p>
            <a:r>
              <a:rPr lang="en-US" baseline="0" dirty="0" smtClean="0"/>
              <a:t>Parent account can have a CFOP, or can be named to restrict subaccounts to a printer group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222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Default:</a:t>
            </a:r>
            <a:r>
              <a:rPr lang="en-US" baseline="0" dirty="0" smtClean="0"/>
              <a:t> transactions that we will export to Banner</a:t>
            </a:r>
          </a:p>
          <a:p>
            <a:r>
              <a:rPr lang="en-US" baseline="0" dirty="0" err="1" smtClean="0"/>
              <a:t>iCard</a:t>
            </a:r>
            <a:r>
              <a:rPr lang="en-US" baseline="0" dirty="0" smtClean="0"/>
              <a:t>: when it’s available, how we will track transactions involving an </a:t>
            </a:r>
            <a:r>
              <a:rPr lang="en-US" baseline="0" dirty="0" err="1" smtClean="0"/>
              <a:t>iCard</a:t>
            </a:r>
            <a:r>
              <a:rPr lang="en-US" baseline="0" dirty="0" smtClean="0"/>
              <a:t> balance</a:t>
            </a:r>
          </a:p>
          <a:p>
            <a:r>
              <a:rPr lang="en-US" baseline="0" dirty="0" smtClean="0"/>
              <a:t>Departments: credits from departments that are available on all printers; should involved a CFOP</a:t>
            </a:r>
          </a:p>
          <a:p>
            <a:r>
              <a:rPr lang="en-US" baseline="0" dirty="0" smtClean="0"/>
              <a:t>The user has no control over how personal accounts are selected.</a:t>
            </a:r>
          </a:p>
          <a:p>
            <a:r>
              <a:rPr lang="en-US" baseline="0" dirty="0" smtClean="0"/>
              <a:t>Shared accounts: associated with individual users or groups; selected by user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9458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how we are handling department credits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8393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Runs nightly</a:t>
            </a:r>
          </a:p>
          <a:p>
            <a:r>
              <a:rPr lang="en-US" dirty="0" smtClean="0"/>
              <a:t>Enter</a:t>
            </a:r>
            <a:r>
              <a:rPr lang="en-US" baseline="0" dirty="0" smtClean="0"/>
              <a:t> period: credit is set</a:t>
            </a:r>
          </a:p>
          <a:p>
            <a:r>
              <a:rPr lang="en-US" baseline="0" dirty="0" smtClean="0"/>
              <a:t>Leave period: account is disabled</a:t>
            </a:r>
          </a:p>
          <a:p>
            <a:r>
              <a:rPr lang="en-US" baseline="0" dirty="0" smtClean="0"/>
              <a:t>Add user: gets new account; Remove user: account deleted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9593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Overhead: each personal account</a:t>
            </a:r>
            <a:r>
              <a:rPr lang="en-US" baseline="0" dirty="0" smtClean="0"/>
              <a:t> creates a database record whether the user has credit or not.</a:t>
            </a:r>
          </a:p>
          <a:p>
            <a:r>
              <a:rPr lang="en-US" baseline="0" dirty="0" smtClean="0"/>
              <a:t>Visibility: as the system expands to more departments, how will users know where their credit applies?</a:t>
            </a:r>
          </a:p>
          <a:p>
            <a:r>
              <a:rPr lang="en-US" baseline="0" dirty="0" smtClean="0"/>
              <a:t>Manageability: limiting personal accounts is a scripted action. If you need to add a new global one, all scripts need to be updated.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3963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 a CITES service, we</a:t>
            </a:r>
            <a:r>
              <a:rPr lang="en-US" baseline="0" dirty="0" smtClean="0"/>
              <a:t> must export to Pinnacle for auditing purposes.</a:t>
            </a:r>
          </a:p>
          <a:p>
            <a:r>
              <a:rPr lang="en-US" baseline="0" dirty="0" smtClean="0"/>
              <a:t>Department for billing is chosen by the printer group.</a:t>
            </a:r>
          </a:p>
          <a:p>
            <a:r>
              <a:rPr lang="en-US" baseline="0" dirty="0" smtClean="0"/>
              <a:t>Non-</a:t>
            </a:r>
            <a:r>
              <a:rPr lang="en-US" baseline="0" dirty="0" err="1" smtClean="0"/>
              <a:t>NetID</a:t>
            </a:r>
            <a:r>
              <a:rPr lang="en-US" baseline="0" dirty="0" smtClean="0"/>
              <a:t> accounts must have their billing handled separately. Open to suggestions on how this might work in the future.</a:t>
            </a:r>
          </a:p>
          <a:p>
            <a:r>
              <a:rPr lang="en-US" baseline="0" dirty="0" smtClean="0"/>
              <a:t>Transactions on shared accounts w/CFOP get that account; w/o CFOP they are not exported.</a:t>
            </a:r>
          </a:p>
          <a:p>
            <a:r>
              <a:rPr lang="en-US" baseline="0" dirty="0" smtClean="0"/>
              <a:t>Multiple personal accounts also associated with a CFOP in the system.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5518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the different</a:t>
            </a:r>
            <a:r>
              <a:rPr lang="en-US" baseline="0" dirty="0" smtClean="0"/>
              <a:t> platforms means we support a lot of configurations for few physical printers.</a:t>
            </a:r>
          </a:p>
          <a:p>
            <a:r>
              <a:rPr lang="en-US" baseline="0" dirty="0" smtClean="0"/>
              <a:t>Choices we made try to minimize the difference between configurations.</a:t>
            </a:r>
          </a:p>
          <a:p>
            <a:r>
              <a:rPr lang="en-US" baseline="0" dirty="0" smtClean="0"/>
              <a:t>4 common configurations copied among all our printer agents.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4775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File is automatically included for every printer in the system.</a:t>
            </a:r>
          </a:p>
          <a:p>
            <a:r>
              <a:rPr lang="en-US" dirty="0" smtClean="0"/>
              <a:t>How</a:t>
            </a:r>
            <a:r>
              <a:rPr lang="en-US" baseline="0" dirty="0" smtClean="0"/>
              <a:t> we provide common routines for the configurations; customizable.</a:t>
            </a:r>
          </a:p>
          <a:p>
            <a:r>
              <a:rPr lang="en-US" baseline="0" dirty="0" smtClean="0"/>
              <a:t>Printers call a hook into the common routines.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57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Many departmental credits for their own users; no CFOP or funds associated</a:t>
            </a:r>
            <a:r>
              <a:rPr lang="en-US" baseline="0" dirty="0" smtClean="0"/>
              <a:t> with them.</a:t>
            </a:r>
          </a:p>
          <a:p>
            <a:r>
              <a:rPr lang="en-US" dirty="0" smtClean="0"/>
              <a:t>Must be restricted to a set</a:t>
            </a:r>
            <a:r>
              <a:rPr lang="en-US" baseline="0" dirty="0" smtClean="0"/>
              <a:t> of printers managed by the department.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1189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Let’s do it through scripting!</a:t>
            </a:r>
          </a:p>
          <a:p>
            <a:r>
              <a:rPr lang="en-US" dirty="0" smtClean="0"/>
              <a:t>Choose</a:t>
            </a:r>
            <a:r>
              <a:rPr lang="en-US" baseline="0" dirty="0" smtClean="0"/>
              <a:t> a naming convention that includes the </a:t>
            </a:r>
            <a:r>
              <a:rPr lang="en-US" baseline="0" dirty="0" err="1" smtClean="0"/>
              <a:t>the</a:t>
            </a:r>
            <a:r>
              <a:rPr lang="en-US" baseline="0" dirty="0" smtClean="0"/>
              <a:t> printer group.</a:t>
            </a:r>
          </a:p>
          <a:p>
            <a:r>
              <a:rPr lang="en-US" baseline="0" dirty="0" smtClean="0"/>
              <a:t>Script looks for this naming convention, and checks the printer group.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3936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Housing has asked us to offer a discount rate to residents. How to apply?</a:t>
            </a:r>
          </a:p>
          <a:p>
            <a:r>
              <a:rPr lang="en-US" dirty="0" smtClean="0"/>
              <a:t>In general, what if multiple discounts might apply?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7350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Scripting</a:t>
            </a:r>
            <a:r>
              <a:rPr lang="en-US" baseline="0" dirty="0" smtClean="0"/>
              <a:t> to the rescue again.</a:t>
            </a:r>
          </a:p>
          <a:p>
            <a:r>
              <a:rPr lang="en-US" baseline="0" dirty="0" smtClean="0"/>
              <a:t>Script defines a special rate for particular group; calculates and chooses the best discount.</a:t>
            </a:r>
          </a:p>
          <a:p>
            <a:r>
              <a:rPr lang="en-US" baseline="0" dirty="0" smtClean="0"/>
              <a:t>Does not currently account for different paper sizes.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8057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Default: only </a:t>
            </a:r>
            <a:r>
              <a:rPr lang="en-US" dirty="0" err="1" smtClean="0"/>
              <a:t>NetID</a:t>
            </a:r>
            <a:r>
              <a:rPr lang="en-US" baseline="0" dirty="0" smtClean="0"/>
              <a:t> accounts are allowed to print. What about guests and conferences?</a:t>
            </a:r>
          </a:p>
          <a:p>
            <a:r>
              <a:rPr lang="en-US" baseline="0" dirty="0" smtClean="0"/>
              <a:t>Want to allow them printing at only a single location.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BF6A2-D69D-45A6-A290-82BEE144E97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134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D70E-683C-453D-B9A4-7C5C61FE8037}" type="datetimeFigureOut">
              <a:rPr lang="en-US" smtClean="0"/>
              <a:t>10/31/2014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21B90-9A79-410C-8CA8-CD30EEA1C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321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D70E-683C-453D-B9A4-7C5C61FE8037}" type="datetimeFigureOut">
              <a:rPr lang="en-US" smtClean="0"/>
              <a:t>10/31/2014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21B90-9A79-410C-8CA8-CD30EEA1C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39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D70E-683C-453D-B9A4-7C5C61FE8037}" type="datetimeFigureOut">
              <a:rPr lang="en-US" smtClean="0"/>
              <a:t>10/31/2014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21B90-9A79-410C-8CA8-CD30EEA1C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397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D70E-683C-453D-B9A4-7C5C61FE8037}" type="datetimeFigureOut">
              <a:rPr lang="en-US" smtClean="0"/>
              <a:t>10/31/2014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21B90-9A79-410C-8CA8-CD30EEA1C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380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D70E-683C-453D-B9A4-7C5C61FE8037}" type="datetimeFigureOut">
              <a:rPr lang="en-US" smtClean="0"/>
              <a:t>10/31/2014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21B90-9A79-410C-8CA8-CD30EEA1C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260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D70E-683C-453D-B9A4-7C5C61FE8037}" type="datetimeFigureOut">
              <a:rPr lang="en-US" smtClean="0"/>
              <a:t>10/31/2014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21B90-9A79-410C-8CA8-CD30EEA1C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8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D70E-683C-453D-B9A4-7C5C61FE8037}" type="datetimeFigureOut">
              <a:rPr lang="en-US" smtClean="0"/>
              <a:t>10/31/2014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21B90-9A79-410C-8CA8-CD30EEA1C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632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D70E-683C-453D-B9A4-7C5C61FE8037}" type="datetimeFigureOut">
              <a:rPr lang="en-US" smtClean="0"/>
              <a:t>10/31/2014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21B90-9A79-410C-8CA8-CD30EEA1C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65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D70E-683C-453D-B9A4-7C5C61FE8037}" type="datetimeFigureOut">
              <a:rPr lang="en-US" smtClean="0"/>
              <a:t>10/31/2014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21B90-9A79-410C-8CA8-CD30EEA1C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73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D70E-683C-453D-B9A4-7C5C61FE8037}" type="datetimeFigureOut">
              <a:rPr lang="en-US" smtClean="0"/>
              <a:t>10/31/2014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21B90-9A79-410C-8CA8-CD30EEA1C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742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D70E-683C-453D-B9A4-7C5C61FE8037}" type="datetimeFigureOut">
              <a:rPr lang="en-US" smtClean="0"/>
              <a:t>10/31/2014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21B90-9A79-410C-8CA8-CD30EEA1C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092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2DD70E-683C-453D-B9A4-7C5C61FE8037}" type="datetimeFigureOut">
              <a:rPr lang="en-US" smtClean="0"/>
              <a:t>10/31/2014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921B90-9A79-410C-8CA8-CD30EEA1C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750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mailto:sbutler1@Illinois.edu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47900" y="1905000"/>
            <a:ext cx="6477000" cy="1470025"/>
          </a:xfrm>
        </p:spPr>
        <p:txBody>
          <a:bodyPr/>
          <a:lstStyle/>
          <a:p>
            <a:r>
              <a:rPr lang="en-US" dirty="0" smtClean="0"/>
              <a:t>CITES </a:t>
            </a:r>
            <a:r>
              <a:rPr lang="en-US" dirty="0" err="1" smtClean="0"/>
              <a:t>PaperCut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57400" y="3581400"/>
            <a:ext cx="6858000" cy="1752600"/>
          </a:xfrm>
        </p:spPr>
        <p:txBody>
          <a:bodyPr/>
          <a:lstStyle/>
          <a:p>
            <a:r>
              <a:rPr lang="en-US" dirty="0" smtClean="0"/>
              <a:t>Printing </a:t>
            </a:r>
            <a:r>
              <a:rPr lang="en-US" smtClean="0"/>
              <a:t>for </a:t>
            </a:r>
            <a:r>
              <a:rPr lang="en-US" smtClean="0"/>
              <a:t>Departments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19673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Common Scripts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 smtClean="0"/>
              <a:t>Discount Groups: Scenario</a:t>
            </a:r>
          </a:p>
          <a:p>
            <a:pPr lvl="1"/>
            <a:r>
              <a:rPr lang="en-US" dirty="0" smtClean="0"/>
              <a:t>Standard rate</a:t>
            </a:r>
          </a:p>
          <a:p>
            <a:pPr lvl="2"/>
            <a:r>
              <a:rPr lang="en-US" dirty="0" smtClean="0"/>
              <a:t>Color</a:t>
            </a:r>
            <a:r>
              <a:rPr lang="en-US" dirty="0" smtClean="0"/>
              <a:t>: $0.40; B&amp;W: $0.10</a:t>
            </a:r>
          </a:p>
          <a:p>
            <a:pPr lvl="1"/>
            <a:r>
              <a:rPr lang="en-US" dirty="0" smtClean="0"/>
              <a:t>Group: “CITES-ICS-Staff”</a:t>
            </a:r>
          </a:p>
          <a:p>
            <a:pPr lvl="2"/>
            <a:r>
              <a:rPr lang="en-US" dirty="0" smtClean="0"/>
              <a:t>Color: $0.20; B&amp;W: $0.05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640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Common Scripts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 smtClean="0"/>
              <a:t>Discount Groups</a:t>
            </a:r>
          </a:p>
          <a:p>
            <a:pPr lvl="1"/>
            <a:r>
              <a:rPr lang="en-US" dirty="0" smtClean="0"/>
              <a:t>Option: </a:t>
            </a:r>
            <a:r>
              <a:rPr lang="en-US" dirty="0" err="1" smtClean="0"/>
              <a:t>discountGroups</a:t>
            </a:r>
            <a:endParaRPr lang="en-US" dirty="0" smtClean="0"/>
          </a:p>
          <a:p>
            <a:pPr lvl="1"/>
            <a:r>
              <a:rPr lang="en-US" dirty="0" smtClean="0"/>
              <a:t>Applies best discount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774" y="3452784"/>
            <a:ext cx="5993651" cy="1587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979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Common Scripts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 smtClean="0"/>
              <a:t>Site Restricted Users: Scenario</a:t>
            </a:r>
          </a:p>
          <a:p>
            <a:pPr lvl="1"/>
            <a:r>
              <a:rPr lang="en-US" dirty="0" smtClean="0"/>
              <a:t>Conference &amp; Guest Users</a:t>
            </a:r>
          </a:p>
          <a:p>
            <a:pPr lvl="1"/>
            <a:r>
              <a:rPr lang="en-US" dirty="0" smtClean="0"/>
              <a:t>Allow printing at single site</a:t>
            </a:r>
          </a:p>
          <a:p>
            <a:pPr lvl="1"/>
            <a:r>
              <a:rPr lang="en-US" dirty="0" smtClean="0"/>
              <a:t>Deny printing at all other sites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118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Common Scripts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 smtClean="0"/>
              <a:t>Site Restricted Users: Native Way</a:t>
            </a:r>
          </a:p>
          <a:p>
            <a:pPr lvl="1"/>
            <a:r>
              <a:rPr lang="en-US" dirty="0" smtClean="0"/>
              <a:t>Use Group Restriction</a:t>
            </a:r>
          </a:p>
          <a:p>
            <a:pPr lvl="1"/>
            <a:r>
              <a:rPr lang="en-US" dirty="0" smtClean="0"/>
              <a:t>Pro: easy; Con: different for each site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71" y="3429000"/>
            <a:ext cx="8539914" cy="140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437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Common Scripts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Site Restricted Users: Scripted Setup</a:t>
            </a:r>
          </a:p>
          <a:p>
            <a:pPr lvl="1"/>
            <a:r>
              <a:rPr lang="en-US" dirty="0" smtClean="0"/>
              <a:t>Standard name for printers: “ug-250-bw”</a:t>
            </a:r>
          </a:p>
          <a:p>
            <a:pPr lvl="2"/>
            <a:r>
              <a:rPr lang="en-US" dirty="0" smtClean="0"/>
              <a:t>Option: </a:t>
            </a:r>
            <a:r>
              <a:rPr lang="en-US" dirty="0" err="1" smtClean="0"/>
              <a:t>siteRestrictUsers.printerNameRegexp</a:t>
            </a:r>
            <a:endParaRPr lang="en-US" dirty="0" smtClean="0"/>
          </a:p>
          <a:p>
            <a:pPr lvl="1"/>
            <a:r>
              <a:rPr lang="en-US" dirty="0" smtClean="0"/>
              <a:t>AD site groups: “CITES-</a:t>
            </a:r>
            <a:r>
              <a:rPr lang="en-US" dirty="0" err="1" smtClean="0"/>
              <a:t>PaperCut</a:t>
            </a:r>
            <a:r>
              <a:rPr lang="en-US" dirty="0" smtClean="0"/>
              <a:t>-</a:t>
            </a:r>
            <a:r>
              <a:rPr lang="en-US" dirty="0" err="1" smtClean="0"/>
              <a:t>SiteUsers</a:t>
            </a:r>
            <a:r>
              <a:rPr lang="en-US" dirty="0" smtClean="0"/>
              <a:t>-UG”</a:t>
            </a:r>
          </a:p>
          <a:p>
            <a:pPr lvl="2"/>
            <a:r>
              <a:rPr lang="en-US" dirty="0" smtClean="0"/>
              <a:t>Option: </a:t>
            </a:r>
            <a:r>
              <a:rPr lang="en-US" dirty="0" err="1" smtClean="0"/>
              <a:t>siteRestrictUsers.groupNameTemplate</a:t>
            </a:r>
            <a:endParaRPr lang="en-US" dirty="0" smtClean="0"/>
          </a:p>
          <a:p>
            <a:pPr lvl="1"/>
            <a:r>
              <a:rPr lang="en-US" dirty="0" smtClean="0"/>
              <a:t>AD restricted group: “CITES-</a:t>
            </a:r>
            <a:r>
              <a:rPr lang="en-US" dirty="0" err="1" smtClean="0"/>
              <a:t>PaperCut</a:t>
            </a:r>
            <a:r>
              <a:rPr lang="en-US" dirty="0" smtClean="0"/>
              <a:t>-</a:t>
            </a:r>
            <a:r>
              <a:rPr lang="en-US" dirty="0" err="1" smtClean="0"/>
              <a:t>SiteUsers</a:t>
            </a:r>
            <a:r>
              <a:rPr lang="en-US" dirty="0" smtClean="0"/>
              <a:t>”</a:t>
            </a:r>
          </a:p>
          <a:p>
            <a:pPr lvl="2"/>
            <a:r>
              <a:rPr lang="en-US" dirty="0" smtClean="0"/>
              <a:t>Option: </a:t>
            </a:r>
            <a:r>
              <a:rPr lang="en-US" dirty="0" err="1" smtClean="0"/>
              <a:t>siteRestrictUsers.restrictGroupName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385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Common Scripts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/>
              <a:t>Site Restricted Users: </a:t>
            </a:r>
            <a:r>
              <a:rPr lang="en-US" dirty="0" smtClean="0"/>
              <a:t>Scripted</a:t>
            </a:r>
          </a:p>
          <a:p>
            <a:pPr lvl="1"/>
            <a:r>
              <a:rPr lang="en-US" dirty="0" smtClean="0"/>
              <a:t>Pro: as easy as managing AD groups</a:t>
            </a:r>
          </a:p>
          <a:p>
            <a:pPr lvl="1"/>
            <a:r>
              <a:rPr lang="en-US" dirty="0" smtClean="0"/>
              <a:t>Pro: no additional </a:t>
            </a:r>
            <a:r>
              <a:rPr lang="en-US" dirty="0" err="1" smtClean="0"/>
              <a:t>PaperCut</a:t>
            </a:r>
            <a:r>
              <a:rPr lang="en-US" dirty="0" smtClean="0"/>
              <a:t> configuration</a:t>
            </a:r>
          </a:p>
          <a:p>
            <a:pPr lvl="1"/>
            <a:r>
              <a:rPr lang="en-US" dirty="0" smtClean="0"/>
              <a:t>Con: more complicated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644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Common Scripts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 smtClean="0"/>
              <a:t>Site Restricted Users: Scripted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2514600"/>
            <a:ext cx="6234920" cy="195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229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Common Scripts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 smtClean="0"/>
              <a:t>Available Today</a:t>
            </a:r>
          </a:p>
          <a:p>
            <a:r>
              <a:rPr lang="en-US" dirty="0" smtClean="0"/>
              <a:t>https://github.com/sbutler/papercut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121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CITES </a:t>
            </a:r>
            <a:r>
              <a:rPr lang="en-US" dirty="0" err="1" smtClean="0"/>
              <a:t>PaperCut</a:t>
            </a:r>
            <a:r>
              <a:rPr lang="en-US" dirty="0" smtClean="0"/>
              <a:t>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 err="1" smtClean="0"/>
              <a:t>Django</a:t>
            </a:r>
            <a:endParaRPr lang="en-US" dirty="0"/>
          </a:p>
          <a:p>
            <a:r>
              <a:rPr lang="en-US" dirty="0" smtClean="0"/>
              <a:t>Provides additional functionality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740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CITES </a:t>
            </a:r>
            <a:r>
              <a:rPr lang="en-US" dirty="0" err="1" smtClean="0"/>
              <a:t>PaperCut</a:t>
            </a:r>
            <a:r>
              <a:rPr lang="en-US" dirty="0" smtClean="0"/>
              <a:t>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 smtClean="0"/>
              <a:t>Claiming Printers: assigns initial groups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286000"/>
            <a:ext cx="8305800" cy="3055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4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Stephen J. Butler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 smtClean="0"/>
              <a:t>CITES Senior Software Developer (sometimes </a:t>
            </a:r>
            <a:r>
              <a:rPr lang="en-US" dirty="0" err="1" smtClean="0"/>
              <a:t>sysadmin</a:t>
            </a:r>
            <a:r>
              <a:rPr lang="en-US" dirty="0" smtClean="0"/>
              <a:t>)</a:t>
            </a:r>
            <a:endParaRPr lang="en-US" dirty="0" smtClean="0"/>
          </a:p>
          <a:p>
            <a:r>
              <a:rPr lang="en-US" dirty="0" smtClean="0"/>
              <a:t>ICS: Instructional Computing Services</a:t>
            </a:r>
          </a:p>
          <a:p>
            <a:r>
              <a:rPr lang="en-US" dirty="0" smtClean="0"/>
              <a:t>Started as a student in 2000</a:t>
            </a:r>
            <a:endParaRPr lang="en-US" dirty="0" smtClean="0"/>
          </a:p>
          <a:p>
            <a:r>
              <a:rPr lang="en-US" dirty="0" smtClean="0"/>
              <a:t>4</a:t>
            </a:r>
            <a:r>
              <a:rPr lang="en-US" baseline="30000" dirty="0" smtClean="0"/>
              <a:t>th</a:t>
            </a:r>
            <a:r>
              <a:rPr lang="en-US" dirty="0" smtClean="0"/>
              <a:t> print billing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712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CITES </a:t>
            </a:r>
            <a:r>
              <a:rPr lang="en-US" dirty="0" err="1" smtClean="0"/>
              <a:t>PaperCut</a:t>
            </a:r>
            <a:r>
              <a:rPr lang="en-US" dirty="0" smtClean="0"/>
              <a:t>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 smtClean="0"/>
              <a:t>Release Queues: Native</a:t>
            </a:r>
          </a:p>
          <a:p>
            <a:pPr lvl="1"/>
            <a:r>
              <a:rPr lang="en-US" dirty="0" smtClean="0"/>
              <a:t>Release Station: $185/site</a:t>
            </a:r>
          </a:p>
          <a:p>
            <a:pPr lvl="1"/>
            <a:r>
              <a:rPr lang="en-US" dirty="0" err="1" smtClean="0"/>
              <a:t>PaperCut</a:t>
            </a:r>
            <a:r>
              <a:rPr lang="en-US" dirty="0" smtClean="0"/>
              <a:t> Web Release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372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CITES </a:t>
            </a:r>
            <a:r>
              <a:rPr lang="en-US" dirty="0" err="1" smtClean="0"/>
              <a:t>PaperCut</a:t>
            </a:r>
            <a:r>
              <a:rPr lang="en-US" dirty="0" smtClean="0"/>
              <a:t>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 smtClean="0"/>
              <a:t>Release Queues: CITES Web Release</a:t>
            </a:r>
          </a:p>
          <a:p>
            <a:pPr lvl="1"/>
            <a:r>
              <a:rPr lang="en-US" dirty="0" smtClean="0"/>
              <a:t>Flipped model: show jobs, then authenticate</a:t>
            </a:r>
          </a:p>
          <a:p>
            <a:pPr lvl="1"/>
            <a:r>
              <a:rPr lang="en-US" dirty="0" smtClean="0"/>
              <a:t>Based on location</a:t>
            </a:r>
          </a:p>
          <a:p>
            <a:pPr lvl="1"/>
            <a:r>
              <a:rPr lang="en-US" dirty="0" smtClean="0"/>
              <a:t>Supports targeted release (Find-Me-Printing)</a:t>
            </a:r>
          </a:p>
          <a:p>
            <a:pPr lvl="1"/>
            <a:r>
              <a:rPr lang="en-US" dirty="0" smtClean="0"/>
              <a:t>No additional licenses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302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CITES </a:t>
            </a:r>
            <a:r>
              <a:rPr lang="en-US" dirty="0" err="1" smtClean="0"/>
              <a:t>PaperCut</a:t>
            </a:r>
            <a:r>
              <a:rPr lang="en-US" dirty="0" smtClean="0"/>
              <a:t>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 smtClean="0"/>
              <a:t>Release Queues: CITES Web Release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75" y="2514600"/>
            <a:ext cx="8983325" cy="2017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811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CITES </a:t>
            </a:r>
            <a:r>
              <a:rPr lang="en-US" dirty="0" err="1" smtClean="0"/>
              <a:t>PaperCut</a:t>
            </a:r>
            <a:r>
              <a:rPr lang="en-US" dirty="0" smtClean="0"/>
              <a:t>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 smtClean="0"/>
              <a:t>User Batches: Department Credits</a:t>
            </a:r>
          </a:p>
          <a:p>
            <a:pPr lvl="1"/>
            <a:r>
              <a:rPr lang="en-US" dirty="0" smtClean="0"/>
              <a:t>Individual Shared Account</a:t>
            </a:r>
          </a:p>
          <a:p>
            <a:pPr lvl="1"/>
            <a:r>
              <a:rPr lang="en-US" dirty="0" smtClean="0"/>
              <a:t>Data Sources: </a:t>
            </a:r>
            <a:r>
              <a:rPr lang="en-US" dirty="0" err="1" smtClean="0"/>
              <a:t>PaperCut</a:t>
            </a:r>
            <a:r>
              <a:rPr lang="en-US" dirty="0"/>
              <a:t> </a:t>
            </a:r>
            <a:r>
              <a:rPr lang="en-US" dirty="0" smtClean="0"/>
              <a:t>group; UOFI group; Web service</a:t>
            </a:r>
          </a:p>
          <a:p>
            <a:pPr lvl="1"/>
            <a:r>
              <a:rPr lang="en-US" dirty="0" smtClean="0"/>
              <a:t>Periods: date range and credit amount</a:t>
            </a:r>
          </a:p>
          <a:p>
            <a:pPr lvl="1"/>
            <a:r>
              <a:rPr lang="en-US" dirty="0" smtClean="0"/>
              <a:t>Parent Account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03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CITES-</a:t>
            </a:r>
            <a:r>
              <a:rPr lang="en-US" dirty="0" err="1" smtClean="0"/>
              <a:t>PaperCut</a:t>
            </a:r>
            <a:r>
              <a:rPr lang="en-US" dirty="0" smtClean="0"/>
              <a:t>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/>
              <a:t>User Batches: Department </a:t>
            </a:r>
            <a:r>
              <a:rPr lang="en-US" dirty="0" smtClean="0"/>
              <a:t>Credits, Example</a:t>
            </a:r>
          </a:p>
          <a:p>
            <a:pPr lvl="1"/>
            <a:r>
              <a:rPr lang="en-US" dirty="0" err="1" smtClean="0"/>
              <a:t>DataSource</a:t>
            </a:r>
            <a:r>
              <a:rPr lang="en-US" dirty="0" smtClean="0"/>
              <a:t>: “UOFI\</a:t>
            </a:r>
            <a:r>
              <a:rPr lang="en-US" dirty="0" err="1" smtClean="0"/>
              <a:t>FooDepartment</a:t>
            </a:r>
            <a:r>
              <a:rPr lang="en-US" dirty="0" smtClean="0"/>
              <a:t>-Users”</a:t>
            </a:r>
          </a:p>
          <a:p>
            <a:pPr lvl="1"/>
            <a:r>
              <a:rPr lang="en-US" dirty="0" smtClean="0"/>
              <a:t>Period: [2014-08-01, 2015-01-01), $50.00</a:t>
            </a:r>
          </a:p>
          <a:p>
            <a:pPr lvl="1"/>
            <a:r>
              <a:rPr lang="en-US" dirty="0" smtClean="0"/>
              <a:t>Parent Account: “[</a:t>
            </a:r>
            <a:r>
              <a:rPr lang="en-US" dirty="0" err="1" smtClean="0"/>
              <a:t>Department:Foo</a:t>
            </a:r>
            <a:r>
              <a:rPr lang="en-US" dirty="0" smtClean="0"/>
              <a:t>] Foo Users Credit”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104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CITES </a:t>
            </a:r>
            <a:r>
              <a:rPr lang="en-US" dirty="0" err="1" smtClean="0"/>
              <a:t>PaperCut</a:t>
            </a:r>
            <a:r>
              <a:rPr lang="en-US" dirty="0" smtClean="0"/>
              <a:t>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/>
              <a:t>User Batches: Department Credits, Example</a:t>
            </a:r>
          </a:p>
          <a:p>
            <a:pPr lvl="1"/>
            <a:r>
              <a:rPr lang="en-US" dirty="0" smtClean="0"/>
              <a:t>[</a:t>
            </a:r>
            <a:r>
              <a:rPr lang="en-US" dirty="0" err="1" smtClean="0"/>
              <a:t>Department:Foo</a:t>
            </a:r>
            <a:r>
              <a:rPr lang="en-US" dirty="0" smtClean="0"/>
              <a:t>] Foo Users Credit\sbutler1, $50</a:t>
            </a:r>
          </a:p>
          <a:p>
            <a:pPr lvl="1"/>
            <a:r>
              <a:rPr lang="en-US" dirty="0" smtClean="0"/>
              <a:t>[</a:t>
            </a:r>
            <a:r>
              <a:rPr lang="en-US" dirty="0" err="1" smtClean="0"/>
              <a:t>Department:Foo</a:t>
            </a:r>
            <a:r>
              <a:rPr lang="en-US" dirty="0" smtClean="0"/>
              <a:t>] Foo Users Credit\</a:t>
            </a:r>
            <a:r>
              <a:rPr lang="en-US" dirty="0" err="1" smtClean="0"/>
              <a:t>hgharst</a:t>
            </a:r>
            <a:r>
              <a:rPr lang="en-US" dirty="0" smtClean="0"/>
              <a:t>, $50</a:t>
            </a:r>
          </a:p>
          <a:p>
            <a:pPr lvl="1"/>
            <a:r>
              <a:rPr lang="en-US" dirty="0" smtClean="0"/>
              <a:t>[</a:t>
            </a:r>
            <a:r>
              <a:rPr lang="en-US" dirty="0" err="1" smtClean="0"/>
              <a:t>Department:Foo</a:t>
            </a:r>
            <a:r>
              <a:rPr lang="en-US" dirty="0" smtClean="0"/>
              <a:t>] Foo Users Credit\</a:t>
            </a:r>
            <a:r>
              <a:rPr lang="en-US" dirty="0" err="1" smtClean="0"/>
              <a:t>chndrcks</a:t>
            </a:r>
            <a:r>
              <a:rPr lang="en-US" dirty="0" smtClean="0"/>
              <a:t>, $50</a:t>
            </a:r>
          </a:p>
          <a:p>
            <a:pPr lvl="1"/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481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CITES </a:t>
            </a:r>
            <a:r>
              <a:rPr lang="en-US" dirty="0" err="1" smtClean="0"/>
              <a:t>PaperCut</a:t>
            </a:r>
            <a:r>
              <a:rPr lang="en-US" dirty="0" smtClean="0"/>
              <a:t>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/>
              <a:t>User Batches: Department </a:t>
            </a:r>
            <a:r>
              <a:rPr lang="en-US" dirty="0" smtClean="0"/>
              <a:t>Credits</a:t>
            </a:r>
          </a:p>
          <a:p>
            <a:pPr lvl="1"/>
            <a:r>
              <a:rPr lang="en-US" dirty="0" smtClean="0"/>
              <a:t>Why not multiple personal accounts?</a:t>
            </a:r>
          </a:p>
          <a:p>
            <a:pPr lvl="2"/>
            <a:r>
              <a:rPr lang="en-US" dirty="0" smtClean="0"/>
              <a:t>Overhead: Database</a:t>
            </a:r>
          </a:p>
          <a:p>
            <a:pPr lvl="2"/>
            <a:r>
              <a:rPr lang="en-US" dirty="0" smtClean="0"/>
              <a:t>Visibility: Where does a credit apply?</a:t>
            </a:r>
          </a:p>
          <a:p>
            <a:pPr lvl="2"/>
            <a:r>
              <a:rPr lang="en-US" dirty="0" smtClean="0"/>
              <a:t>Manageability: Updating scripts</a:t>
            </a:r>
          </a:p>
          <a:p>
            <a:pPr lvl="1"/>
            <a:r>
              <a:rPr lang="en-US" dirty="0" smtClean="0"/>
              <a:t>Con: does require user interaction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746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CITES </a:t>
            </a:r>
            <a:r>
              <a:rPr lang="en-US" dirty="0" err="1" smtClean="0"/>
              <a:t>PaperCut</a:t>
            </a:r>
            <a:r>
              <a:rPr lang="en-US" dirty="0" smtClean="0"/>
              <a:t>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/>
              <a:t>User Batches: Department Credits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0"/>
            <a:ext cx="9144000" cy="412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335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CITES </a:t>
            </a:r>
            <a:r>
              <a:rPr lang="en-US" dirty="0" err="1" smtClean="0"/>
              <a:t>PaperCut</a:t>
            </a:r>
            <a:r>
              <a:rPr lang="en-US" dirty="0" smtClean="0"/>
              <a:t>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 smtClean="0"/>
              <a:t>Billing</a:t>
            </a:r>
          </a:p>
          <a:p>
            <a:pPr lvl="1"/>
            <a:r>
              <a:rPr lang="en-US" dirty="0" smtClean="0"/>
              <a:t>Department: printer group, “</a:t>
            </a:r>
            <a:r>
              <a:rPr lang="en-US" dirty="0" err="1" smtClean="0"/>
              <a:t>Billing:ICS</a:t>
            </a:r>
            <a:r>
              <a:rPr lang="en-US" dirty="0" smtClean="0"/>
              <a:t>”,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1"/>
            <a:r>
              <a:rPr lang="en-US" dirty="0" err="1" smtClean="0"/>
              <a:t>NetID</a:t>
            </a:r>
            <a:r>
              <a:rPr lang="en-US" dirty="0" smtClean="0"/>
              <a:t> (affiliated) Accounts: “UOFI\UIUC Campus Accounts”</a:t>
            </a:r>
          </a:p>
          <a:p>
            <a:pPr lvl="1"/>
            <a:r>
              <a:rPr lang="en-US" dirty="0" smtClean="0"/>
              <a:t>Shared Account w/PIN: CFOP + Activity Code</a:t>
            </a:r>
          </a:p>
          <a:p>
            <a:pPr lvl="1"/>
            <a:r>
              <a:rPr lang="en-US" dirty="0" smtClean="0"/>
              <a:t>Multiple Personal Accounts: CFOP + Activity Code</a:t>
            </a:r>
          </a:p>
        </p:txBody>
      </p:sp>
    </p:spTree>
    <p:extLst>
      <p:ext uri="{BB962C8B-B14F-4D97-AF65-F5344CB8AC3E}">
        <p14:creationId xmlns:p14="http://schemas.microsoft.com/office/powerpoint/2010/main" val="4003834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Question + Answer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 smtClean="0"/>
              <a:t>Stephen J. Butler, CITES-ICS</a:t>
            </a:r>
          </a:p>
          <a:p>
            <a:r>
              <a:rPr lang="en-US" dirty="0" smtClean="0">
                <a:hlinkClick r:id="rId3"/>
              </a:rPr>
              <a:t>sbutler1@illinois.edu</a:t>
            </a:r>
            <a:endParaRPr lang="en-US" dirty="0" smtClean="0"/>
          </a:p>
          <a:p>
            <a:r>
              <a:rPr lang="en-US" dirty="0" smtClean="0"/>
              <a:t>https://github.com/sbutler/papercut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859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 err="1" smtClean="0"/>
              <a:t>PaperCut</a:t>
            </a:r>
            <a:r>
              <a:rPr lang="en-US" dirty="0" smtClean="0"/>
              <a:t> Overview</a:t>
            </a:r>
          </a:p>
          <a:p>
            <a:r>
              <a:rPr lang="en-US" dirty="0" smtClean="0"/>
              <a:t>Common Scripts</a:t>
            </a:r>
          </a:p>
          <a:p>
            <a:r>
              <a:rPr lang="en-US" dirty="0" smtClean="0"/>
              <a:t>CITES </a:t>
            </a:r>
            <a:r>
              <a:rPr lang="en-US" dirty="0" err="1" smtClean="0"/>
              <a:t>PaperCut</a:t>
            </a:r>
            <a:r>
              <a:rPr lang="en-US" dirty="0" smtClean="0"/>
              <a:t>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545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err="1" smtClean="0"/>
              <a:t>PaperCut</a:t>
            </a:r>
            <a:r>
              <a:rPr lang="en-US" dirty="0" smtClean="0"/>
              <a:t>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 smtClean="0"/>
              <a:t>Accounting Application</a:t>
            </a:r>
          </a:p>
          <a:p>
            <a:r>
              <a:rPr lang="en-US" dirty="0" smtClean="0"/>
              <a:t>Print </a:t>
            </a:r>
            <a:r>
              <a:rPr lang="en-US" dirty="0" smtClean="0"/>
              <a:t>Configurations</a:t>
            </a:r>
          </a:p>
          <a:p>
            <a:pPr lvl="1"/>
            <a:r>
              <a:rPr lang="en-US" dirty="0" smtClean="0"/>
              <a:t>Costs</a:t>
            </a:r>
            <a:endParaRPr lang="en-US" dirty="0" smtClean="0"/>
          </a:p>
          <a:p>
            <a:pPr lvl="1"/>
            <a:r>
              <a:rPr lang="en-US" dirty="0" smtClean="0"/>
              <a:t>Access Restrictions</a:t>
            </a:r>
          </a:p>
          <a:p>
            <a:pPr lvl="1"/>
            <a:r>
              <a:rPr lang="en-US" dirty="0" smtClean="0"/>
              <a:t>Scripting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357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err="1" smtClean="0"/>
              <a:t>PaperCut</a:t>
            </a:r>
            <a:r>
              <a:rPr lang="en-US" dirty="0" smtClean="0"/>
              <a:t>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 smtClean="0"/>
              <a:t>User Accounts</a:t>
            </a:r>
          </a:p>
          <a:p>
            <a:pPr lvl="1"/>
            <a:r>
              <a:rPr lang="en-US" dirty="0" smtClean="0"/>
              <a:t>Default</a:t>
            </a:r>
          </a:p>
          <a:p>
            <a:pPr lvl="1"/>
            <a:r>
              <a:rPr lang="en-US" dirty="0" err="1" smtClean="0"/>
              <a:t>iCard</a:t>
            </a:r>
            <a:endParaRPr lang="en-US" dirty="0" smtClean="0"/>
          </a:p>
          <a:p>
            <a:pPr lvl="1"/>
            <a:r>
              <a:rPr lang="en-US" dirty="0" smtClean="0"/>
              <a:t>?Departments?</a:t>
            </a:r>
          </a:p>
          <a:p>
            <a:r>
              <a:rPr lang="en-US" dirty="0" smtClean="0"/>
              <a:t>Shared Accounts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86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err="1" smtClean="0"/>
              <a:t>PaperCut</a:t>
            </a:r>
            <a:r>
              <a:rPr lang="en-US" dirty="0" smtClean="0"/>
              <a:t>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 smtClean="0"/>
              <a:t>CITES Setup</a:t>
            </a:r>
          </a:p>
          <a:p>
            <a:pPr lvl="1"/>
            <a:r>
              <a:rPr lang="en-US" dirty="0" smtClean="0"/>
              <a:t>25 locations</a:t>
            </a:r>
          </a:p>
          <a:p>
            <a:pPr lvl="1"/>
            <a:r>
              <a:rPr lang="en-US" dirty="0" smtClean="0"/>
              <a:t>50 printers</a:t>
            </a:r>
          </a:p>
          <a:p>
            <a:pPr lvl="1"/>
            <a:r>
              <a:rPr lang="en-US" dirty="0" smtClean="0"/>
              <a:t>Windows, OS X, and iOS</a:t>
            </a:r>
          </a:p>
          <a:p>
            <a:pPr lvl="1"/>
            <a:r>
              <a:rPr lang="en-US" dirty="0" smtClean="0"/>
              <a:t>Remote (laptop) printing</a:t>
            </a:r>
          </a:p>
          <a:p>
            <a:pPr lvl="1"/>
            <a:r>
              <a:rPr lang="en-US" dirty="0" smtClean="0"/>
              <a:t>300+ printer configurations in </a:t>
            </a:r>
            <a:r>
              <a:rPr lang="en-US" dirty="0" err="1" smtClean="0"/>
              <a:t>PaperCut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814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Common Scripts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 smtClean="0"/>
              <a:t>server/custom/print-script-common.js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530" y="2514600"/>
            <a:ext cx="6641270" cy="217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025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Common Scripts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 smtClean="0"/>
              <a:t>Shared Account/Printer Restriction: Scenario</a:t>
            </a:r>
          </a:p>
          <a:p>
            <a:pPr lvl="1"/>
            <a:r>
              <a:rPr lang="en-US" dirty="0" smtClean="0"/>
              <a:t>Account: “CITES-ICS Department Credit”</a:t>
            </a:r>
          </a:p>
          <a:p>
            <a:pPr lvl="1"/>
            <a:r>
              <a:rPr lang="en-US" dirty="0" smtClean="0"/>
              <a:t>Printers: “</a:t>
            </a:r>
            <a:r>
              <a:rPr lang="en-US" dirty="0" err="1" smtClean="0"/>
              <a:t>Department:ICS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No native way to restrict this account to a printer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854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7620000" cy="1143000"/>
          </a:xfrm>
        </p:spPr>
        <p:txBody>
          <a:bodyPr/>
          <a:lstStyle/>
          <a:p>
            <a:r>
              <a:rPr lang="en-US" dirty="0" smtClean="0"/>
              <a:t>Common Scripts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229600" cy="3352800"/>
          </a:xfrm>
        </p:spPr>
        <p:txBody>
          <a:bodyPr/>
          <a:lstStyle/>
          <a:p>
            <a:r>
              <a:rPr lang="en-US" dirty="0" smtClean="0"/>
              <a:t>Shared Account/Printer Restriction</a:t>
            </a:r>
          </a:p>
          <a:p>
            <a:pPr lvl="1"/>
            <a:r>
              <a:rPr lang="en-US" dirty="0" smtClean="0"/>
              <a:t>Name Account: “[</a:t>
            </a:r>
            <a:r>
              <a:rPr lang="en-US" dirty="0" err="1" smtClean="0"/>
              <a:t>Department:ICS</a:t>
            </a:r>
            <a:r>
              <a:rPr lang="en-US" dirty="0" smtClean="0"/>
              <a:t>] CITES-ICS Department Credit”</a:t>
            </a:r>
          </a:p>
          <a:p>
            <a:pPr lvl="1"/>
            <a:r>
              <a:rPr lang="en-US" dirty="0" smtClean="0"/>
              <a:t>Normal account selection popup</a:t>
            </a:r>
          </a:p>
          <a:p>
            <a:pPr lvl="1"/>
            <a:r>
              <a:rPr lang="en-US" dirty="0" smtClean="0"/>
              <a:t>Script to enforce the printer group</a:t>
            </a:r>
          </a:p>
          <a:p>
            <a:pPr lvl="1"/>
            <a:r>
              <a:rPr lang="en-US" dirty="0" smtClean="0"/>
              <a:t>Option: </a:t>
            </a:r>
            <a:r>
              <a:rPr lang="en-US" dirty="0" err="1" smtClean="0"/>
              <a:t>checkAccountPrinterGroup</a:t>
            </a:r>
            <a:r>
              <a:rPr lang="en-US" dirty="0" smtClean="0"/>
              <a:t>: true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773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1382</Words>
  <Application>Microsoft Office PowerPoint</Application>
  <PresentationFormat>On-screen Show (4:3)</PresentationFormat>
  <Paragraphs>217</Paragraphs>
  <Slides>29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Arial</vt:lpstr>
      <vt:lpstr>Calibri</vt:lpstr>
      <vt:lpstr>Office Theme</vt:lpstr>
      <vt:lpstr>CITES PaperCut</vt:lpstr>
      <vt:lpstr>Stephen J. Butler</vt:lpstr>
      <vt:lpstr>PowerPoint Presentation</vt:lpstr>
      <vt:lpstr>PaperCut Overview</vt:lpstr>
      <vt:lpstr>PaperCut Overview</vt:lpstr>
      <vt:lpstr>PaperCut Overview</vt:lpstr>
      <vt:lpstr>Common Scripts</vt:lpstr>
      <vt:lpstr>Common Scripts</vt:lpstr>
      <vt:lpstr>Common Scripts</vt:lpstr>
      <vt:lpstr>Common Scripts</vt:lpstr>
      <vt:lpstr>Common Scripts</vt:lpstr>
      <vt:lpstr>Common Scripts</vt:lpstr>
      <vt:lpstr>Common Scripts</vt:lpstr>
      <vt:lpstr>Common Scripts</vt:lpstr>
      <vt:lpstr>Common Scripts</vt:lpstr>
      <vt:lpstr>Common Scripts</vt:lpstr>
      <vt:lpstr>Common Scripts</vt:lpstr>
      <vt:lpstr>CITES PaperCut Application</vt:lpstr>
      <vt:lpstr>CITES PaperCut Application</vt:lpstr>
      <vt:lpstr>CITES PaperCut Application</vt:lpstr>
      <vt:lpstr>CITES PaperCut Application</vt:lpstr>
      <vt:lpstr>CITES PaperCut Application</vt:lpstr>
      <vt:lpstr>CITES PaperCut Application</vt:lpstr>
      <vt:lpstr>CITES-PaperCut Application</vt:lpstr>
      <vt:lpstr>CITES PaperCut Application</vt:lpstr>
      <vt:lpstr>CITES PaperCut Application</vt:lpstr>
      <vt:lpstr>CITES PaperCut Application</vt:lpstr>
      <vt:lpstr>CITES PaperCut Application</vt:lpstr>
      <vt:lpstr>Question + Answer</vt:lpstr>
    </vt:vector>
  </TitlesOfParts>
  <Company>Facilities and Services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mcarlisl</dc:creator>
  <cp:lastModifiedBy>susbutler1</cp:lastModifiedBy>
  <cp:revision>26</cp:revision>
  <dcterms:created xsi:type="dcterms:W3CDTF">2014-10-07T13:42:48Z</dcterms:created>
  <dcterms:modified xsi:type="dcterms:W3CDTF">2014-10-31T19:28:34Z</dcterms:modified>
</cp:coreProperties>
</file>

<file path=docProps/thumbnail.jpeg>
</file>